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4"/>
  </p:handoutMasterIdLst>
  <p:sldIdLst>
    <p:sldId id="261" r:id="rId2"/>
    <p:sldId id="267" r:id="rId3"/>
    <p:sldId id="262" r:id="rId4"/>
    <p:sldId id="264" r:id="rId5"/>
    <p:sldId id="270" r:id="rId6"/>
    <p:sldId id="268" r:id="rId7"/>
    <p:sldId id="266" r:id="rId8"/>
    <p:sldId id="265" r:id="rId9"/>
    <p:sldId id="269" r:id="rId10"/>
    <p:sldId id="257" r:id="rId11"/>
    <p:sldId id="258" r:id="rId12"/>
    <p:sldId id="259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0A88C1-0EAA-4037-918A-F97D098BF3E8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D7C94D-E97F-4CF1-81C7-E7265ACD87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D6FF62B-AADF-4AA6-9F72-6EF45CD6BB05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AA6DE07-9877-4B6B-BA11-855F0C4256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6FF62B-AADF-4AA6-9F72-6EF45CD6BB05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A6DE07-9877-4B6B-BA11-855F0C4256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6FF62B-AADF-4AA6-9F72-6EF45CD6BB05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A6DE07-9877-4B6B-BA11-855F0C4256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6FF62B-AADF-4AA6-9F72-6EF45CD6BB05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A6DE07-9877-4B6B-BA11-855F0C4256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6FF62B-AADF-4AA6-9F72-6EF45CD6BB05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A6DE07-9877-4B6B-BA11-855F0C4256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6FF62B-AADF-4AA6-9F72-6EF45CD6BB05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A6DE07-9877-4B6B-BA11-855F0C4256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6FF62B-AADF-4AA6-9F72-6EF45CD6BB05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A6DE07-9877-4B6B-BA11-855F0C4256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6FF62B-AADF-4AA6-9F72-6EF45CD6BB05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A6DE07-9877-4B6B-BA11-855F0C4256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6FF62B-AADF-4AA6-9F72-6EF45CD6BB05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A6DE07-9877-4B6B-BA11-855F0C4256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D6FF62B-AADF-4AA6-9F72-6EF45CD6BB05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A6DE07-9877-4B6B-BA11-855F0C4256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D6FF62B-AADF-4AA6-9F72-6EF45CD6BB05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AA6DE07-9877-4B6B-BA11-855F0C4256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D6FF62B-AADF-4AA6-9F72-6EF45CD6BB05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AA6DE07-9877-4B6B-BA11-855F0C4256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Thinking like a scientist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Observation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0" dirty="0" smtClean="0"/>
                        <a:t>Using your senses to gain information</a:t>
                      </a:r>
                      <a:r>
                        <a:rPr lang="en-US" sz="3600" b="0" baseline="0" dirty="0" smtClean="0"/>
                        <a:t> about the world around you</a:t>
                      </a:r>
                      <a:endParaRPr lang="en-US" sz="36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Vocabulary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Hypothesis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0" dirty="0" smtClean="0"/>
                        <a:t>An educated</a:t>
                      </a:r>
                      <a:r>
                        <a:rPr lang="en-US" sz="3600" b="0" baseline="0" dirty="0" smtClean="0"/>
                        <a:t> guess, possible </a:t>
                      </a:r>
                      <a:r>
                        <a:rPr lang="en-US" sz="3600" b="0" u="sng" baseline="0" dirty="0" smtClean="0"/>
                        <a:t>answer</a:t>
                      </a:r>
                      <a:r>
                        <a:rPr lang="en-US" sz="3600" b="0" u="none" baseline="0" dirty="0" smtClean="0"/>
                        <a:t> to a scientific question that </a:t>
                      </a:r>
                      <a:r>
                        <a:rPr lang="en-US" sz="3600" b="0" u="sng" baseline="0" dirty="0" smtClean="0"/>
                        <a:t>can be tested</a:t>
                      </a:r>
                      <a:endParaRPr lang="en-US" sz="36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Vocabulary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600" u="none" dirty="0" smtClean="0"/>
                        <a:t>Theory</a:t>
                      </a:r>
                      <a:endParaRPr lang="en-US" sz="36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0" dirty="0" smtClean="0"/>
                        <a:t>A basic hypothesis supported</a:t>
                      </a:r>
                      <a:r>
                        <a:rPr lang="en-US" sz="3600" b="0" baseline="0" dirty="0" smtClean="0"/>
                        <a:t> by </a:t>
                      </a:r>
                      <a:r>
                        <a:rPr lang="en-US" sz="3600" b="0" u="sng" baseline="0" dirty="0" smtClean="0"/>
                        <a:t>many</a:t>
                      </a:r>
                      <a:r>
                        <a:rPr lang="en-US" sz="3600" b="0" u="none" baseline="0" dirty="0" smtClean="0"/>
                        <a:t> experiments over time</a:t>
                      </a:r>
                      <a:endParaRPr lang="en-US" sz="36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Vocabulary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your notebook, write for 3 minutes about what it means to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800" b="1" dirty="0" smtClean="0"/>
              <a:t>“think like a scientist”</a:t>
            </a:r>
            <a:r>
              <a:rPr lang="en-US" sz="4800" dirty="0" smtClean="0"/>
              <a:t>.</a:t>
            </a: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Write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flexible but logical process</a:t>
            </a:r>
          </a:p>
          <a:p>
            <a:r>
              <a:rPr lang="en-US" dirty="0" smtClean="0"/>
              <a:t>Some steps…</a:t>
            </a:r>
          </a:p>
          <a:p>
            <a:pPr marL="770382" lvl="1" indent="-514350">
              <a:buFont typeface="+mj-lt"/>
              <a:buAutoNum type="arabicPeriod"/>
            </a:pPr>
            <a:r>
              <a:rPr lang="en-US" dirty="0" smtClean="0"/>
              <a:t>Pose a </a:t>
            </a:r>
            <a:r>
              <a:rPr lang="en-US" u="sng" dirty="0" smtClean="0"/>
              <a:t>question</a:t>
            </a:r>
          </a:p>
          <a:p>
            <a:pPr marL="770382" lvl="1" indent="-514350">
              <a:buFont typeface="+mj-lt"/>
              <a:buAutoNum type="arabicPeriod"/>
            </a:pPr>
            <a:r>
              <a:rPr lang="en-US" dirty="0" smtClean="0"/>
              <a:t>Develop a </a:t>
            </a:r>
            <a:r>
              <a:rPr lang="en-US" u="sng" dirty="0" smtClean="0"/>
              <a:t>hypothesis </a:t>
            </a:r>
            <a:r>
              <a:rPr lang="en-US" dirty="0" smtClean="0"/>
              <a:t>(“If, then” statement)</a:t>
            </a:r>
            <a:endParaRPr lang="en-US" u="sng" dirty="0" smtClean="0"/>
          </a:p>
          <a:p>
            <a:pPr marL="770382" lvl="1" indent="-514350">
              <a:buFont typeface="+mj-lt"/>
              <a:buAutoNum type="arabicPeriod"/>
            </a:pPr>
            <a:r>
              <a:rPr lang="en-US" dirty="0" smtClean="0"/>
              <a:t>Design an </a:t>
            </a:r>
            <a:r>
              <a:rPr lang="en-US" u="sng" dirty="0" smtClean="0"/>
              <a:t>experiment</a:t>
            </a:r>
            <a:r>
              <a:rPr lang="en-US" dirty="0" smtClean="0"/>
              <a:t> &amp; make </a:t>
            </a:r>
            <a:r>
              <a:rPr lang="en-US" u="sng" dirty="0" smtClean="0"/>
              <a:t>observations</a:t>
            </a:r>
          </a:p>
          <a:p>
            <a:pPr marL="770382" lvl="1" indent="-514350">
              <a:buFont typeface="+mj-lt"/>
              <a:buAutoNum type="arabicPeriod"/>
            </a:pPr>
            <a:r>
              <a:rPr lang="en-US" u="sng" dirty="0" smtClean="0"/>
              <a:t>Analyze</a:t>
            </a:r>
            <a:r>
              <a:rPr lang="en-US" dirty="0" smtClean="0"/>
              <a:t> the data</a:t>
            </a:r>
          </a:p>
          <a:p>
            <a:pPr marL="770382" lvl="1" indent="-514350">
              <a:buFont typeface="+mj-lt"/>
              <a:buAutoNum type="arabicPeriod"/>
            </a:pPr>
            <a:r>
              <a:rPr lang="en-US" dirty="0" smtClean="0"/>
              <a:t>Draw </a:t>
            </a:r>
            <a:r>
              <a:rPr lang="en-US" u="sng" dirty="0" smtClean="0"/>
              <a:t>conclusions</a:t>
            </a:r>
          </a:p>
          <a:p>
            <a:pPr marL="770382" lvl="1" indent="-514350">
              <a:buFont typeface="+mj-lt"/>
              <a:buAutoNum type="arabicPeriod"/>
            </a:pPr>
            <a:r>
              <a:rPr lang="en-US" dirty="0" smtClean="0"/>
              <a:t>Reflect, modify and repeat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</a:t>
            </a:r>
            <a:r>
              <a:rPr lang="en-US" u="sng" dirty="0" smtClean="0"/>
              <a:t>scientific method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controlled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Variable:</a:t>
            </a:r>
            <a:r>
              <a:rPr lang="en-US" dirty="0" smtClean="0"/>
              <a:t> a factor or condition that </a:t>
            </a:r>
            <a:r>
              <a:rPr lang="en-US" b="1" dirty="0" smtClean="0"/>
              <a:t>can change </a:t>
            </a:r>
            <a:r>
              <a:rPr lang="en-US" dirty="0" smtClean="0"/>
              <a:t>in an experiment.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EX. What variables might affect the taste a homemade pizza?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Scientific Method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a piece of scrap, </a:t>
            </a:r>
            <a:br>
              <a:rPr lang="en-US" dirty="0" smtClean="0"/>
            </a:br>
            <a:r>
              <a:rPr lang="en-US" dirty="0" smtClean="0"/>
              <a:t>write your </a:t>
            </a:r>
            <a:r>
              <a:rPr lang="en-US" b="1" u="sng" dirty="0" smtClean="0"/>
              <a:t>name</a:t>
            </a:r>
            <a:r>
              <a:rPr lang="en-US" dirty="0" smtClean="0"/>
              <a:t> and </a:t>
            </a:r>
            <a:br>
              <a:rPr lang="en-US" dirty="0" smtClean="0"/>
            </a:br>
            <a:r>
              <a:rPr lang="en-US" dirty="0" smtClean="0"/>
              <a:t>list the </a:t>
            </a:r>
            <a:r>
              <a:rPr lang="en-US" b="1" dirty="0" smtClean="0"/>
              <a:t>5 steps </a:t>
            </a:r>
            <a:r>
              <a:rPr lang="en-US" dirty="0" smtClean="0"/>
              <a:t>to the </a:t>
            </a:r>
            <a:r>
              <a:rPr lang="en-US" b="1" u="sng" dirty="0" smtClean="0"/>
              <a:t>scientific method</a:t>
            </a:r>
            <a:r>
              <a:rPr lang="en-US" dirty="0" smtClean="0"/>
              <a:t>.</a:t>
            </a:r>
            <a:endParaRPr lang="en-US" sz="48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controlled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Tests a hypothesis in a careful way</a:t>
            </a:r>
          </a:p>
          <a:p>
            <a:r>
              <a:rPr lang="en-US" dirty="0" smtClean="0"/>
              <a:t>All variables are held </a:t>
            </a:r>
            <a:r>
              <a:rPr lang="en-US" b="1" dirty="0" smtClean="0"/>
              <a:t>constant</a:t>
            </a:r>
            <a:r>
              <a:rPr lang="en-US" dirty="0" smtClean="0"/>
              <a:t> </a:t>
            </a:r>
            <a:r>
              <a:rPr lang="en-US" b="1" dirty="0" smtClean="0"/>
              <a:t>(same) </a:t>
            </a:r>
            <a:r>
              <a:rPr lang="en-US" dirty="0" smtClean="0"/>
              <a:t>except for the manipulated</a:t>
            </a:r>
          </a:p>
          <a:p>
            <a:r>
              <a:rPr lang="en-US" dirty="0" smtClean="0"/>
              <a:t>Most have a </a:t>
            </a:r>
            <a:r>
              <a:rPr lang="en-US" u="sng" dirty="0" smtClean="0"/>
              <a:t>control</a:t>
            </a:r>
            <a:r>
              <a:rPr lang="en-US" dirty="0" smtClean="0"/>
              <a:t> which is a group that does not get the treatment</a:t>
            </a:r>
          </a:p>
          <a:p>
            <a:pPr lvl="1"/>
            <a:r>
              <a:rPr lang="en-US" dirty="0" smtClean="0"/>
              <a:t>ex. If you’re testing the effect of fertilizer on plant growth, the control will not get any fertilizer.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Types of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u="sng" dirty="0" smtClean="0"/>
              <a:t>Manipulated (Independent)</a:t>
            </a:r>
            <a:r>
              <a:rPr lang="en-US" dirty="0" smtClean="0"/>
              <a:t>: the variable that is </a:t>
            </a:r>
            <a:r>
              <a:rPr lang="en-US" i="1" u="sng" dirty="0" smtClean="0"/>
              <a:t>intentionally changed</a:t>
            </a:r>
            <a:r>
              <a:rPr lang="en-US" dirty="0" smtClean="0"/>
              <a:t> in an experiment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 lvl="0"/>
            <a:r>
              <a:rPr lang="en-US" b="1" u="sng" dirty="0" smtClean="0"/>
              <a:t>Responding (Dependent)</a:t>
            </a:r>
            <a:r>
              <a:rPr lang="en-US" b="1" dirty="0" smtClean="0"/>
              <a:t>:</a:t>
            </a:r>
            <a:r>
              <a:rPr lang="en-US" dirty="0" smtClean="0"/>
              <a:t> the variable that </a:t>
            </a:r>
            <a:r>
              <a:rPr lang="en-US" i="1" u="sng" dirty="0" smtClean="0"/>
              <a:t>might be affected</a:t>
            </a:r>
            <a:r>
              <a:rPr lang="en-US" dirty="0" smtClean="0"/>
              <a:t> by changing the manipulated variable</a:t>
            </a:r>
          </a:p>
          <a:p>
            <a:pPr>
              <a:buNone/>
            </a:pPr>
            <a:endParaRPr lang="en-US" dirty="0" smtClean="0"/>
          </a:p>
          <a:p>
            <a:pPr lvl="0"/>
            <a:r>
              <a:rPr lang="en-US" b="1" u="sng" dirty="0" smtClean="0"/>
              <a:t>Controlled</a:t>
            </a:r>
            <a:r>
              <a:rPr lang="en-US" dirty="0" smtClean="0"/>
              <a:t>: </a:t>
            </a:r>
            <a:r>
              <a:rPr lang="en-US" dirty="0" smtClean="0"/>
              <a:t>the variable that is </a:t>
            </a:r>
            <a:r>
              <a:rPr lang="en-US" i="1" u="sng" dirty="0" smtClean="0"/>
              <a:t>not changed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student wanted to see if adding different amounts of cola to radish seedlings would affect how tall they grew. </a:t>
            </a:r>
            <a:r>
              <a:rPr lang="en-US" dirty="0" smtClean="0"/>
              <a:t>In this experiment, </a:t>
            </a:r>
            <a:endParaRPr lang="en-US" dirty="0" smtClean="0"/>
          </a:p>
          <a:p>
            <a:pPr lvl="1"/>
            <a:r>
              <a:rPr lang="en-US" dirty="0" smtClean="0"/>
              <a:t>what is the </a:t>
            </a:r>
            <a:r>
              <a:rPr lang="en-US" u="sng" dirty="0" smtClean="0"/>
              <a:t>manipulated variable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What is the </a:t>
            </a:r>
            <a:r>
              <a:rPr lang="en-US" u="sng" dirty="0" smtClean="0"/>
              <a:t>responding variable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What should </a:t>
            </a:r>
            <a:r>
              <a:rPr lang="en-US" u="sng" dirty="0" smtClean="0"/>
              <a:t>stay the same </a:t>
            </a:r>
            <a:r>
              <a:rPr lang="en-US" dirty="0" smtClean="0"/>
              <a:t>(controlled variables)?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Types of Variables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1412</TotalTime>
  <Words>267</Words>
  <Application>Microsoft Office PowerPoint</Application>
  <PresentationFormat>On-screen Show (4:3)</PresentationFormat>
  <Paragraphs>44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Thinking like a scientist</vt:lpstr>
      <vt:lpstr>Quick Write </vt:lpstr>
      <vt:lpstr>What is the scientific method?</vt:lpstr>
      <vt:lpstr>A controlled experiment</vt:lpstr>
      <vt:lpstr>Scientific Method</vt:lpstr>
      <vt:lpstr>Warm Up</vt:lpstr>
      <vt:lpstr>A controlled experiment</vt:lpstr>
      <vt:lpstr>3 Types of Variables</vt:lpstr>
      <vt:lpstr>3 Types of Variables</vt:lpstr>
      <vt:lpstr>Scientific Vocabulary</vt:lpstr>
      <vt:lpstr>Scientific Vocabulary</vt:lpstr>
      <vt:lpstr>Scientific Vocabulary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Vocabulary</dc:title>
  <dc:creator>drp567</dc:creator>
  <cp:lastModifiedBy>Fred Coon</cp:lastModifiedBy>
  <cp:revision>117</cp:revision>
  <dcterms:created xsi:type="dcterms:W3CDTF">2012-09-24T11:43:37Z</dcterms:created>
  <dcterms:modified xsi:type="dcterms:W3CDTF">2013-09-20T17:36:00Z</dcterms:modified>
</cp:coreProperties>
</file>